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65" r:id="rId5"/>
    <p:sldId id="266" r:id="rId6"/>
    <p:sldId id="267" r:id="rId7"/>
    <p:sldId id="258" r:id="rId8"/>
    <p:sldId id="261" r:id="rId9"/>
    <p:sldId id="259" r:id="rId10"/>
    <p:sldId id="262" r:id="rId11"/>
    <p:sldId id="260" r:id="rId12"/>
    <p:sldId id="26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6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4.png>
</file>

<file path=ppt/media/image5.jpeg>
</file>

<file path=ppt/media/image6.png>
</file>

<file path=ppt/media/image7.png>
</file>

<file path=ppt/media/image8.png>
</file>

<file path=ppt/media/image80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DCCDB0-42D1-44C8-897D-B4343812F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C3CCB90-5456-4A36-8805-EE2474CB9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BAE82D-AE0C-4D6E-80EA-6287375A8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B1927-52B7-4149-824F-EA461DE8E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C7E0E0-8727-4C85-B2C3-7ADAE491F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76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D0DC2-EF73-4540-81EA-5806AF403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7555CC-116B-4A38-9A20-45E151658D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411A7E-115E-45EA-82DA-59909B82A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363515-11A4-4F5B-84D0-806F9453C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AFA437-4AE6-496E-94BE-7AD9A4096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6625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D0990FA-0D55-4E37-9BE3-A4351C138B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B83EC6-630B-4CFD-A66D-D65D59607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7CAB47-B7C4-4F51-A0A1-AB3674100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2CC76F-AD94-4472-A9EF-8369F649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C18C4D-08DB-46B5-A6CA-C3F7194B5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276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F89E7-D5DF-476F-8296-5A135D58A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DB65F0-781C-4204-8E00-6F3298421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3A74F0-914E-4A7E-968A-26BB8CC2F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A8ABF-DFE0-4216-BA11-80ACE5D1F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30D5C5-9B63-428C-82E7-F05CD3E4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662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3A38B8-9B00-43BD-8C4D-581388828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E14375-C373-4316-B183-FBA398BFD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46FEC9-F0EA-405E-A465-3E912E0E4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62C956-0683-4587-A949-1EB25F50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7A8291-3B5F-437A-A1AC-4C1DD1447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14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CB37C7-BA71-46DD-B6F0-53123A329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FFAAE4-5DF6-4A8E-840B-F5136E9ADD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BE3A13C-A06F-4A53-B03F-EF58B4CC2B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B51DD4-19BA-48BB-99A5-B79772420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020F6E-DA92-4D75-941E-11F8537B5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D05DBA-432B-401C-B763-9E905F405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45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0AFC99-6FC9-433D-ADDF-16C01A379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2B96CA-6EF2-4E13-B434-0B6284DE7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9EE52D-0713-4116-B850-FE84A2E31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09F9A69-41A0-4CB9-A0DA-06A3B958E3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32BDF18-9D91-4B09-9BD2-CA5F734629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EE4C920-8130-4F5A-BEF5-3E2452832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0BE93EC-2A3E-419A-B063-34431AC6B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7499AA6-0FDD-4960-A8DC-0511C80D4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761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06CB55-B8A7-4B20-B50C-0730E1A1E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5033FA3-F271-4D0B-AD1A-8C3BDF97F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DE0855C-4638-4719-BC5C-AF035078E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10E87BA-6A51-4767-866E-B80613775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1483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CAC80F4-C5A8-4A3F-81A1-A2756CDB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B1610AB-8186-4DA6-8C37-3A5E93C8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9888D7-CA8C-4D9B-B50B-541935957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958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419D29-408B-49AF-AF55-067551FA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4AB31-6D38-4BF8-975D-4DFD79A49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9B5D29A-2250-4B89-99CC-89DA3BC7F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468D04-8A94-41A6-8BFB-3576878E4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0901F9-DB5E-48C7-9DCA-D93D01D65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514087-175B-4AFF-ABE2-EA2693658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26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E6E22E-6B68-400B-861E-FB7458D77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688D44C-0E74-4931-B0FA-6459E35037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DFD4EC-8DD6-4EBF-8D67-8C0FF2250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F72900-BF13-4718-9B0E-D822CEF81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A7F23C-B036-42E4-9D05-1B065BE5A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0D24C7-C091-4E90-B61C-5A97A6F79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3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BB1DB1F-A444-406E-85BA-BA97234F0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1D5C8D-2F76-42FF-9325-271F1CD83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1AD7BA-10C1-460D-9369-9DCEF15529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B81E9-BA58-49D6-BB73-50BC5BEBE7E0}" type="datetimeFigureOut">
              <a:rPr lang="zh-CN" altLang="en-US" smtClean="0"/>
              <a:t>2021/9/26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A6FA14-09DA-47C4-9326-C735B1B3F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FE813E-B775-484D-9636-1631EE152E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C7A41-2FED-4343-BBAE-9285EC7492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0.png"/><Relationship Id="rId5" Type="http://schemas.openxmlformats.org/officeDocument/2006/relationships/image" Target="../media/image80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0BD24D6-0961-4D9D-9268-A56D2209ABEC}"/>
                  </a:ext>
                </a:extLst>
              </p:cNvPr>
              <p:cNvSpPr txBox="1"/>
              <p:nvPr/>
            </p:nvSpPr>
            <p:spPr>
              <a:xfrm>
                <a:off x="808074" y="1733751"/>
                <a:ext cx="10575852" cy="1127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1. 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一质点在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𝑥𝑦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平面内运动，其运动函数为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𝑥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𝑅𝑐𝑜𝑠</m:t>
                    </m:r>
                    <m:r>
                      <a:rPr lang="zh-CN" altLang="en-US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𝜔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𝑡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sz="2400" b="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𝑦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𝑅𝑠𝑖𝑛</m:t>
                    </m:r>
                    <m:r>
                      <a:rPr lang="zh-CN" altLang="en-US" sz="2400" b="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𝜔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𝑡</m:t>
                    </m:r>
                  </m:oMath>
                </a14:m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,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其中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𝑅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和</a:t>
                </a:r>
                <a14:m>
                  <m:oMath xmlns:m="http://schemas.openxmlformats.org/officeDocument/2006/math">
                    <m:r>
                      <a:rPr lang="zh-CN" altLang="en-US" sz="2400" i="1" dirty="0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𝜔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为正值常量。求质点的运动轨道以及任一时刻它的位矢、速度和加速度。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0BD24D6-0961-4D9D-9268-A56D2209AB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074" y="1733751"/>
                <a:ext cx="10575852" cy="1127296"/>
              </a:xfrm>
              <a:prstGeom prst="rect">
                <a:avLst/>
              </a:prstGeom>
              <a:blipFill>
                <a:blip r:embed="rId2"/>
                <a:stretch>
                  <a:fillRect l="-923" r="-231" b="-102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16121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08B308F1-891B-49AD-87AF-92D094B3D8C0}"/>
                  </a:ext>
                </a:extLst>
              </p:cNvPr>
              <p:cNvSpPr txBox="1"/>
              <p:nvPr/>
            </p:nvSpPr>
            <p:spPr>
              <a:xfrm>
                <a:off x="1319530" y="97754"/>
                <a:ext cx="9552940" cy="65976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8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解：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设运动员以初速度</a:t>
                </a:r>
                <a:r>
                  <a:rPr lang="en-US" altLang="zh-CN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0</a:t>
                </a: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起跳。至水面时其速度为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𝑔h</m:t>
                          </m:r>
                        </m:e>
                      </m:rad>
                      <m:r>
                        <a:rPr lang="en-US" altLang="zh-CN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2×9.8×10</m:t>
                          </m:r>
                        </m:e>
                      </m:rad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</a:rPr>
                        <m:t>=14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在水中的加速度为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zh-CN">
                          <a:latin typeface="Cambria Math" panose="02040503050406030204" pitchFamily="18" charset="0"/>
                        </a:rPr>
                        <m:t>𝑘</m:t>
                      </m:r>
                      <m:sSubSup>
                        <m:sSubSup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  <m:sup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因落至不同位置对应不同速度，故可视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为</a:t>
                </a:r>
                <a14:m>
                  <m:oMath xmlns:m="http://schemas.openxmlformats.org/officeDocument/2006/math">
                    <m:r>
                      <a:rPr lang="en-US" altLang="zh-CN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的函数，即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y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。于是可写出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𝑑𝑦</m:t>
                          </m:r>
                        </m:den>
                      </m:f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𝑑𝑦</m:t>
                          </m:r>
                        </m:den>
                      </m:f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代入上式，得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𝑑𝑦</m:t>
                          </m:r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zh-CN">
                          <a:latin typeface="Cambria Math" panose="02040503050406030204" pitchFamily="18" charset="0"/>
                        </a:rPr>
                        <m:t>𝑘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CN" altLang="en-US">
                          <a:latin typeface="Cambria Math" panose="02040503050406030204" pitchFamily="18" charset="0"/>
                        </a:rPr>
                        <m:t>即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den>
                      </m:f>
                      <m:r>
                        <a:rPr lang="en-US" altLang="zh-CN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zh-CN">
                          <a:latin typeface="Cambria Math" panose="02040503050406030204" pitchFamily="18" charset="0"/>
                        </a:rPr>
                        <m:t>𝑘𝑑𝑦</m:t>
                      </m:r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作不定积分并化简，得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>
                          <a:latin typeface="Cambria Math" panose="02040503050406030204" pitchFamily="18" charset="0"/>
                        </a:rPr>
                        <m:t>𝐶</m:t>
                      </m:r>
                      <m:sSup>
                        <m:sSup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𝑘𝑦</m:t>
                          </m:r>
                        </m:sup>
                      </m:sSup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式中</a:t>
                </a:r>
                <a:r>
                  <a:rPr lang="en-US" altLang="zh-CN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C</a:t>
                </a: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为积分常数，引入初始条件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时，</a:t>
                </a:r>
                <a:r>
                  <a:rPr lang="en-US" altLang="zh-CN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，代入上式求出</a:t>
                </a:r>
                <a:r>
                  <a:rPr lang="en-US" altLang="zh-CN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C</a:t>
                </a: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，得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altLang="zh-CN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p>
                        <m:sSup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altLang="zh-CN">
                              <a:latin typeface="Cambria Math" panose="02040503050406030204" pitchFamily="18" charset="0"/>
                            </a:rPr>
                            <m:t>𝑘𝑦</m:t>
                          </m:r>
                        </m:sup>
                      </m:sSup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>
                        <a:latin typeface="Cambria Math" panose="02040503050406030204" pitchFamily="18" charset="0"/>
                      </a:rPr>
                      <m:t>/10</m:t>
                    </m:r>
                  </m:oMath>
                </a14:m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，将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>
                        <a:latin typeface="Cambria Math" panose="02040503050406030204" pitchFamily="18" charset="0"/>
                      </a:rPr>
                      <m:t>=0.4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altLang="zh-CN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代入，得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altLang="zh-CN">
                          <a:latin typeface="Cambria Math" panose="02040503050406030204" pitchFamily="18" charset="0"/>
                        </a:rPr>
                        <m:t>=5.67</m:t>
                      </m:r>
                      <m:r>
                        <a:rPr lang="en-US" altLang="zh-CN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08B308F1-891B-49AD-87AF-92D094B3D8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9530" y="97754"/>
                <a:ext cx="9552940" cy="6597640"/>
              </a:xfrm>
              <a:prstGeom prst="rect">
                <a:avLst/>
              </a:prstGeom>
              <a:blipFill>
                <a:blip r:embed="rId2"/>
                <a:stretch>
                  <a:fillRect l="-510" t="-2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1995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7B41F019-B1AB-47BC-936C-7BE2FD315E1F}"/>
                  </a:ext>
                </a:extLst>
              </p:cNvPr>
              <p:cNvSpPr txBox="1"/>
              <p:nvPr/>
            </p:nvSpPr>
            <p:spPr>
              <a:xfrm>
                <a:off x="1233942" y="780467"/>
                <a:ext cx="9724115" cy="1667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6. 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有一圆盘绕通过中心且与盘面垂直的固定轴以匀角速</a:t>
                </a:r>
                <a14:m>
                  <m:oMath xmlns:m="http://schemas.openxmlformats.org/officeDocument/2006/math">
                    <m:r>
                      <a:rPr lang="zh-CN" altLang="en-US" sz="2400">
                        <a:latin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转动，如图所示，一质点自中心沿着某一半径方向以匀速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向边缘运动。试给出该质点的运动情况。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7B41F019-B1AB-47BC-936C-7BE2FD315E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3942" y="780467"/>
                <a:ext cx="9724115" cy="1667764"/>
              </a:xfrm>
              <a:prstGeom prst="rect">
                <a:avLst/>
              </a:prstGeom>
              <a:blipFill>
                <a:blip r:embed="rId2"/>
                <a:stretch>
                  <a:fillRect l="-940" r="-752" b="-72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组合 22">
            <a:extLst>
              <a:ext uri="{FF2B5EF4-FFF2-40B4-BE49-F238E27FC236}">
                <a16:creationId xmlns:a16="http://schemas.microsoft.com/office/drawing/2014/main" id="{AC201212-8399-4860-A2A2-B9AFB2410627}"/>
              </a:ext>
            </a:extLst>
          </p:cNvPr>
          <p:cNvGrpSpPr/>
          <p:nvPr/>
        </p:nvGrpSpPr>
        <p:grpSpPr>
          <a:xfrm>
            <a:off x="5694344" y="2535643"/>
            <a:ext cx="5263713" cy="3880344"/>
            <a:chOff x="3476598" y="3266396"/>
            <a:chExt cx="2507328" cy="1848371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FDD09FA9-E723-43EA-B40C-D7BA08F8A693}"/>
                </a:ext>
              </a:extLst>
            </p:cNvPr>
            <p:cNvSpPr/>
            <p:nvPr/>
          </p:nvSpPr>
          <p:spPr>
            <a:xfrm>
              <a:off x="3672673" y="3429000"/>
              <a:ext cx="1657978" cy="1657978"/>
            </a:xfrm>
            <a:prstGeom prst="ellipse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FCDEAB0E-4A0A-40DB-813A-A2EF75927FE1}"/>
                </a:ext>
              </a:extLst>
            </p:cNvPr>
            <p:cNvCxnSpPr>
              <a:cxnSpLocks/>
            </p:cNvCxnSpPr>
            <p:nvPr/>
          </p:nvCxnSpPr>
          <p:spPr>
            <a:xfrm>
              <a:off x="4501662" y="4257989"/>
              <a:ext cx="126451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2A8798A1-E51E-4A57-AA04-7036FFA23E7F}"/>
                </a:ext>
              </a:extLst>
            </p:cNvPr>
            <p:cNvCxnSpPr>
              <a:cxnSpLocks/>
            </p:cNvCxnSpPr>
            <p:nvPr/>
          </p:nvCxnSpPr>
          <p:spPr>
            <a:xfrm rot="-2400000">
              <a:off x="4404689" y="3991556"/>
              <a:ext cx="828989" cy="0"/>
            </a:xfrm>
            <a:prstGeom prst="line">
              <a:avLst/>
            </a:prstGeom>
            <a:ln w="19050"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弧形 11">
              <a:extLst>
                <a:ext uri="{FF2B5EF4-FFF2-40B4-BE49-F238E27FC236}">
                  <a16:creationId xmlns:a16="http://schemas.microsoft.com/office/drawing/2014/main" id="{769D6F8F-5075-46D0-A509-3A1184B15776}"/>
                </a:ext>
              </a:extLst>
            </p:cNvPr>
            <p:cNvSpPr/>
            <p:nvPr/>
          </p:nvSpPr>
          <p:spPr>
            <a:xfrm>
              <a:off x="3979290" y="3281084"/>
              <a:ext cx="1657835" cy="1693449"/>
            </a:xfrm>
            <a:prstGeom prst="arc">
              <a:avLst>
                <a:gd name="adj1" fmla="val 17721784"/>
                <a:gd name="adj2" fmla="val 20219445"/>
              </a:avLst>
            </a:prstGeom>
            <a:ln w="28575"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2660F7EA-CCE0-4763-91C0-5717B468C94D}"/>
                    </a:ext>
                  </a:extLst>
                </p:cNvPr>
                <p:cNvSpPr txBox="1"/>
                <p:nvPr/>
              </p:nvSpPr>
              <p:spPr>
                <a:xfrm>
                  <a:off x="5069526" y="3266396"/>
                  <a:ext cx="9144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𝜔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2660F7EA-CCE0-4763-91C0-5717B468C94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69526" y="3266396"/>
                  <a:ext cx="914400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弧形 13">
              <a:extLst>
                <a:ext uri="{FF2B5EF4-FFF2-40B4-BE49-F238E27FC236}">
                  <a16:creationId xmlns:a16="http://schemas.microsoft.com/office/drawing/2014/main" id="{F8A4E895-1EA8-4A5C-9867-AC6FC5BA7AE1}"/>
                </a:ext>
              </a:extLst>
            </p:cNvPr>
            <p:cNvSpPr/>
            <p:nvPr/>
          </p:nvSpPr>
          <p:spPr>
            <a:xfrm>
              <a:off x="3476598" y="3761440"/>
              <a:ext cx="1324866" cy="1353327"/>
            </a:xfrm>
            <a:prstGeom prst="arc">
              <a:avLst>
                <a:gd name="adj1" fmla="val 19674187"/>
                <a:gd name="adj2" fmla="val 20704001"/>
              </a:avLst>
            </a:prstGeom>
            <a:ln w="19050"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AC1895F8-3CEA-432B-845F-A85419288074}"/>
                    </a:ext>
                  </a:extLst>
                </p:cNvPr>
                <p:cNvSpPr txBox="1"/>
                <p:nvPr/>
              </p:nvSpPr>
              <p:spPr>
                <a:xfrm>
                  <a:off x="4432111" y="3909790"/>
                  <a:ext cx="9144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𝜑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AC1895F8-3CEA-432B-845F-A8541928807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32111" y="3909790"/>
                  <a:ext cx="914400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5960573F-9587-452F-BA76-F5C5EC78D406}"/>
                    </a:ext>
                  </a:extLst>
                </p:cNvPr>
                <p:cNvSpPr txBox="1"/>
                <p:nvPr/>
              </p:nvSpPr>
              <p:spPr>
                <a:xfrm>
                  <a:off x="3928149" y="4221238"/>
                  <a:ext cx="9144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5960573F-9587-452F-BA76-F5C5EC78D4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28149" y="4221238"/>
                  <a:ext cx="914400" cy="369332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A71C1ECE-03EA-433D-9075-94EB77829569}"/>
                </a:ext>
              </a:extLst>
            </p:cNvPr>
            <p:cNvCxnSpPr>
              <a:cxnSpLocks/>
            </p:cNvCxnSpPr>
            <p:nvPr/>
          </p:nvCxnSpPr>
          <p:spPr>
            <a:xfrm rot="-180000" flipV="1">
              <a:off x="4756246" y="3837275"/>
              <a:ext cx="266131" cy="184692"/>
            </a:xfrm>
            <a:prstGeom prst="straightConnector1">
              <a:avLst/>
            </a:prstGeom>
            <a:ln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E44048B7-6DE8-472F-8D02-29B398E79BEC}"/>
                    </a:ext>
                  </a:extLst>
                </p:cNvPr>
                <p:cNvSpPr txBox="1"/>
                <p:nvPr/>
              </p:nvSpPr>
              <p:spPr>
                <a:xfrm>
                  <a:off x="4239771" y="3656860"/>
                  <a:ext cx="9144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oMath>
                    </m:oMathPara>
                  </a14:m>
                  <a:endParaRPr lang="zh-CN" altLang="en-US" dirty="0"/>
                </a:p>
              </p:txBody>
            </p:sp>
          </mc:Choice>
          <mc:Fallback xmlns=""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E44048B7-6DE8-472F-8D02-29B398E79BE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39771" y="3656860"/>
                  <a:ext cx="914400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474271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F74DC45E-D23A-47AD-BD8E-F60AE3BF934C}"/>
                  </a:ext>
                </a:extLst>
              </p:cNvPr>
              <p:cNvSpPr txBox="1"/>
              <p:nvPr/>
            </p:nvSpPr>
            <p:spPr>
              <a:xfrm>
                <a:off x="1927860" y="283812"/>
                <a:ext cx="8336280" cy="62903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解</a:t>
                </a:r>
                <a:r>
                  <a:rPr lang="en-US" altLang="zh-CN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:</a:t>
                </a: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zh-CN" altLang="en-US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sub>
                              </m:s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̇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zh-CN" altLang="en-US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</m:acc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zh-CN" altLang="en-US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sub>
                              </m:s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  <m:acc>
                                <m:accPr>
                                  <m:chr m:val="̇"/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zh-CN" altLang="en-US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</m:acc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𝜌𝜔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即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zh-CN" altLang="en-US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num>
                                <m:den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𝑑𝑡</m:t>
                                  </m:r>
                                </m:den>
                              </m:f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f>
                                <m:f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zh-CN" altLang="en-US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num>
                                <m:den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𝑑𝑡</m:t>
                                  </m:r>
                                </m:den>
                              </m:f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两边分别积分并代入初始条件，得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e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𝜑</m:t>
                              </m:r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消去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即得到轨道方程，即阿基米德螺线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zh-CN" altLang="en-US">
                              <a:latin typeface="Cambria Math" panose="02040503050406030204" pitchFamily="18" charset="0"/>
                            </a:rPr>
                            <m:t>𝜔</m:t>
                          </m:r>
                        </m:den>
                      </m:f>
                      <m:r>
                        <a:rPr lang="zh-CN" altLang="en-US">
                          <a:latin typeface="Cambria Math" panose="02040503050406030204" pitchFamily="18" charset="0"/>
                        </a:rPr>
                        <m:t>𝜑</m:t>
                      </m:r>
                    </m:oMath>
                  </m:oMathPara>
                </a14:m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:r>
                  <a:rPr lang="zh-CN" altLang="en-US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进而还能得到质点的加速度</a:t>
                </a:r>
                <a:endParaRPr lang="en-US" altLang="zh-CN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2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zh-CN" altLang="en-US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sub>
                              </m:s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=0−</m:t>
                              </m:r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  <m:sup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  <m:e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zh-CN" altLang="en-US">
                                      <a:latin typeface="Cambria Math" panose="02040503050406030204" pitchFamily="18" charset="0"/>
                                    </a:rPr>
                                    <m:t>𝜑</m:t>
                                  </m:r>
                                </m:sub>
                              </m:sSub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=0+2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en-US" altLang="zh-CN">
                                  <a:latin typeface="Cambria Math" panose="02040503050406030204" pitchFamily="18" charset="0"/>
                                </a:rPr>
                                <m:t>=2</m:t>
                              </m:r>
                              <m:sSub>
                                <m:sSub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F74DC45E-D23A-47AD-BD8E-F60AE3BF9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7860" y="283812"/>
                <a:ext cx="8336280" cy="6290376"/>
              </a:xfrm>
              <a:prstGeom prst="rect">
                <a:avLst/>
              </a:prstGeom>
              <a:blipFill>
                <a:blip r:embed="rId2"/>
                <a:stretch>
                  <a:fillRect l="-585" t="-3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5257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6EEDB2C-BD9B-4292-9327-DC7658D6C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" t="17210" b="38030"/>
          <a:stretch/>
        </p:blipFill>
        <p:spPr>
          <a:xfrm>
            <a:off x="127590" y="1346791"/>
            <a:ext cx="5744117" cy="3785191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C044A31-093E-4871-98EA-F83C7D1E61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705"/>
          <a:stretch/>
        </p:blipFill>
        <p:spPr>
          <a:xfrm>
            <a:off x="5871707" y="1346791"/>
            <a:ext cx="6045909" cy="340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966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C63DEF69-D639-4A54-90A5-A91C5C93B6D2}"/>
                  </a:ext>
                </a:extLst>
              </p:cNvPr>
              <p:cNvSpPr txBox="1"/>
              <p:nvPr/>
            </p:nvSpPr>
            <p:spPr>
              <a:xfrm>
                <a:off x="613144" y="886047"/>
                <a:ext cx="10965712" cy="1667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2. 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有一学生在体育馆阳台上以投射角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𝜃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30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°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和速率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Pr>
                      <m:e>
                        <m:r>
                          <a:rPr lang="zh-CN" altLang="en-US" sz="240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𝜐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0</m:t>
                        </m:r>
                      </m:sub>
                    </m:sSub>
                    <m:r>
                      <a:rPr lang="en-US" altLang="zh-CN" sz="2400" i="1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20</m:t>
                    </m:r>
                    <m:r>
                      <m:rPr>
                        <m:sty m:val="p"/>
                      </m:rPr>
                      <a:rPr lang="en-US" altLang="zh-CN" sz="2400" i="1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m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/</m:t>
                    </m:r>
                    <m:r>
                      <m:rPr>
                        <m:sty m:val="p"/>
                      </m:rPr>
                      <a:rPr lang="en-US" altLang="zh-CN" sz="2400" i="1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s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向台前操场投出一垒球。球离开手时距离操场水平面的高度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h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=10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𝑚</m:t>
                    </m:r>
                  </m:oMath>
                </a14:m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.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试问球投出后何时着地？在何处着地？着地时速度的大小和方向各如何？</a:t>
                </a: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C63DEF69-D639-4A54-90A5-A91C5C93B6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144" y="886047"/>
                <a:ext cx="10965712" cy="1667764"/>
              </a:xfrm>
              <a:prstGeom prst="rect">
                <a:avLst/>
              </a:prstGeom>
              <a:blipFill>
                <a:blip r:embed="rId2"/>
                <a:stretch>
                  <a:fillRect l="-890" r="-779" b="-72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6845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849D92B-A1F4-4E84-92C5-4EF040482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0" t="45196" r="16336" b="21898"/>
          <a:stretch/>
        </p:blipFill>
        <p:spPr>
          <a:xfrm>
            <a:off x="2799907" y="357963"/>
            <a:ext cx="5409178" cy="1648046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73FCAF4-00C2-4793-A94F-7402D5869A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0" t="7647" r="18552" b="4859"/>
          <a:stretch/>
        </p:blipFill>
        <p:spPr>
          <a:xfrm>
            <a:off x="2799907" y="2006009"/>
            <a:ext cx="5287925" cy="464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14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C4634F8-7DCF-4E42-A2F5-F84E3F2E9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5" t="27701" r="5191" b="51421"/>
          <a:stretch/>
        </p:blipFill>
        <p:spPr>
          <a:xfrm>
            <a:off x="7378996" y="1793359"/>
            <a:ext cx="3395330" cy="321998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C5C2002-B1F2-41CD-90C4-87C142DEB910}"/>
                  </a:ext>
                </a:extLst>
              </p:cNvPr>
              <p:cNvSpPr txBox="1"/>
              <p:nvPr/>
            </p:nvSpPr>
            <p:spPr>
              <a:xfrm>
                <a:off x="735983" y="1177709"/>
                <a:ext cx="5805377" cy="44512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3. 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一吊扇翼片长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𝑅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0.50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𝑚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，以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𝑛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=180 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𝑟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/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𝑚𝑖𝑛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的转速转动。关闭电源开关后，吊扇均匀减速，经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i="1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t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𝐴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=1.50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𝑚𝑖𝑛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转动停止。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（</a:t>
                </a:r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1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）求吊扇翼尖原来的转动角速度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Pr>
                      <m:e>
                        <m:r>
                          <a:rPr lang="zh-CN" altLang="en-US" sz="240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𝜔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与线速度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Pr>
                      <m:e>
                        <m:r>
                          <a:rPr lang="zh-CN" altLang="en-US" sz="240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𝜐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；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（</a:t>
                </a:r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2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）求关闭电源开关后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𝑡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=80 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𝑠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时翼尖的角加速度</a:t>
                </a:r>
                <a14:m>
                  <m:oMath xmlns:m="http://schemas.openxmlformats.org/officeDocument/2006/math">
                    <m:r>
                      <a:rPr lang="zh-CN" altLang="en-US" sz="240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𝛼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、切向加速度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𝑎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400" i="1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t</m:t>
                        </m:r>
                      </m:sub>
                    </m:sSub>
                    <m:r>
                      <a:rPr lang="zh-CN" altLang="en-US" sz="2400" i="1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、</m:t>
                    </m:r>
                  </m:oMath>
                </a14:m>
                <a:r>
                  <a:rPr lang="zh-CN" altLang="en-US" sz="2400" dirty="0">
                    <a:ea typeface="仿宋" panose="02010609060101010101" pitchFamily="49" charset="-122"/>
                  </a:rPr>
                  <a:t>法向加速度</a:t>
                </a:r>
                <a:r>
                  <a:rPr lang="en-US" altLang="zh-CN" sz="2400" dirty="0">
                    <a:ea typeface="仿宋" panose="02010609060101010101" pitchFamily="49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𝑎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和总加速度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𝑎</m:t>
                    </m:r>
                  </m:oMath>
                </a14:m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.</a:t>
                </a:r>
                <a:endParaRPr lang="zh-CN" altLang="en-US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C5C2002-B1F2-41CD-90C4-87C142DEB9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5983" y="1177709"/>
                <a:ext cx="5805377" cy="4451283"/>
              </a:xfrm>
              <a:prstGeom prst="rect">
                <a:avLst/>
              </a:prstGeom>
              <a:blipFill>
                <a:blip r:embed="rId3"/>
                <a:stretch>
                  <a:fillRect l="-1681" r="-6828" b="-191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029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5217FE3-1773-4220-A7DD-BF51B658B1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42" b="19484"/>
          <a:stretch/>
        </p:blipFill>
        <p:spPr>
          <a:xfrm>
            <a:off x="1917012" y="642406"/>
            <a:ext cx="8357976" cy="557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126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7B41F019-B1AB-47BC-936C-7BE2FD315E1F}"/>
                  </a:ext>
                </a:extLst>
              </p:cNvPr>
              <p:cNvSpPr txBox="1"/>
              <p:nvPr/>
            </p:nvSpPr>
            <p:spPr>
              <a:xfrm>
                <a:off x="1159021" y="1167772"/>
                <a:ext cx="9873958" cy="2493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4. 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跳水运动员沿竖直方向入水，接触水面时的速率为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Pr>
                      <m:e>
                        <m:r>
                          <a:rPr lang="en-US" altLang="zh-CN" sz="2400" dirty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𝑣</m:t>
                        </m:r>
                      </m:e>
                      <m:sub>
                        <m:r>
                          <a:rPr lang="en-US" altLang="zh-CN" sz="2400" dirty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，入水后重力和水的浮力相抵消，仅受水的阻力而减速，自水面向下取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𝑂𝑦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轴，其加速度为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Pr>
                      <m:e>
                        <m:r>
                          <a:rPr lang="en-US" altLang="zh-CN" sz="2400" dirty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𝑎</m:t>
                        </m:r>
                      </m:e>
                      <m:sub>
                        <m:r>
                          <a:rPr lang="en-US" altLang="zh-CN" sz="2400" dirty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𝑦</m:t>
                        </m:r>
                      </m:sub>
                    </m:sSub>
                    <m:r>
                      <a:rPr lang="en-US" altLang="zh-CN" sz="2400" dirty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=−</m:t>
                    </m:r>
                    <m:r>
                      <a:rPr lang="en-US" altLang="zh-CN" sz="2400" dirty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𝑘</m:t>
                    </m:r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Sup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𝑣</m:t>
                        </m:r>
                      </m:e>
                      <m:sub>
                        <m:r>
                          <a:rPr lang="en-US" altLang="zh-CN" sz="240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𝑦</m:t>
                        </m:r>
                      </m:sub>
                      <m:sup>
                        <m:r>
                          <a:rPr lang="en-US" altLang="zh-CN" sz="240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2</m:t>
                        </m:r>
                      </m:sup>
                    </m:sSubSup>
                    <m:r>
                      <a:rPr lang="zh-CN" altLang="en-US" sz="240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，</m:t>
                    </m:r>
                  </m:oMath>
                </a14:m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 dirty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400" dirty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v</m:t>
                        </m:r>
                      </m:e>
                      <m:sub>
                        <m:r>
                          <a:rPr lang="en-US" altLang="zh-CN" sz="2400" dirty="0">
                            <a:latin typeface="Cambria Math" panose="02040503050406030204" pitchFamily="18" charset="0"/>
                            <a:ea typeface="仿宋" panose="02010609060101010101" pitchFamily="49" charset="-122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为速度，</a:t>
                </a:r>
                <a14:m>
                  <m:oMath xmlns:m="http://schemas.openxmlformats.org/officeDocument/2006/math">
                    <m:r>
                      <a:rPr lang="en-US" altLang="zh-CN" sz="2400" dirty="0">
                        <a:latin typeface="Cambria Math" panose="02040503050406030204" pitchFamily="18" charset="0"/>
                        <a:ea typeface="仿宋" panose="02010609060101010101" pitchFamily="49" charset="-122"/>
                      </a:rPr>
                      <m:t>𝑘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为常量。求入水后运动员速度随时间的变化。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3200" dirty="0"/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7B41F019-B1AB-47BC-936C-7BE2FD315E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9021" y="1167772"/>
                <a:ext cx="9873958" cy="2493888"/>
              </a:xfrm>
              <a:prstGeom prst="rect">
                <a:avLst/>
              </a:prstGeom>
              <a:blipFill>
                <a:blip r:embed="rId2"/>
                <a:stretch>
                  <a:fillRect l="-926" r="-407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6589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F74DC45E-D23A-47AD-BD8E-F60AE3BF934C}"/>
                  </a:ext>
                </a:extLst>
              </p:cNvPr>
              <p:cNvSpPr txBox="1"/>
              <p:nvPr/>
            </p:nvSpPr>
            <p:spPr>
              <a:xfrm>
                <a:off x="632223" y="684819"/>
                <a:ext cx="10927553" cy="54883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解：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𝑘</m:t>
                      </m:r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  <m:sup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50000"/>
                  </a:lnSpc>
                </a:pP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整理后可得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  <m:sup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−2</m:t>
                          </m:r>
                        </m:sup>
                      </m:sSubSup>
                      <m:r>
                        <m:rPr>
                          <m:sty m:val="p"/>
                        </m:rPr>
                        <a:rPr lang="en-US" altLang="zh-CN" sz="2400">
                          <a:latin typeface="Cambria Math" panose="02040503050406030204" pitchFamily="18" charset="0"/>
                        </a:rPr>
                        <m:t>d</m:t>
                      </m:r>
                      <m:sSub>
                        <m:sSub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40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>
                          <a:latin typeface="Cambria Math" panose="02040503050406030204" pitchFamily="18" charset="0"/>
                        </a:rPr>
                        <m:t>𝑘𝑑𝑡</m:t>
                      </m:r>
                    </m:oMath>
                  </m:oMathPara>
                </a14:m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50000"/>
                  </a:lnSpc>
                </a:pP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设入水时，</a:t>
                </a:r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altLang="zh-CN" sz="240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。运动过程中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时刻速度为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。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50000"/>
                  </a:lnSpc>
                </a:pP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将上式的两侧分别以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为积分变量，以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  <m:sup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bSup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为被积函数作定积分，得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𝑣</m:t>
                        </m:r>
                      </m:den>
                    </m:f>
                    <m:r>
                      <a:rPr lang="en-US" altLang="zh-CN" sz="240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en-US" altLang="zh-CN" sz="24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𝑘𝑡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 或 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𝑘</m:t>
                        </m:r>
                        <m:sSub>
                          <m:sSub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40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  <a:p>
                <a:pPr indent="457200">
                  <a:lnSpc>
                    <a:spcPct val="150000"/>
                  </a:lnSpc>
                </a:pP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可见运动员的速度随时间的增加而减小。当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400" dirty="0"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时，速度变成零。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F74DC45E-D23A-47AD-BD8E-F60AE3BF93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2223" y="684819"/>
                <a:ext cx="10927553" cy="5488362"/>
              </a:xfrm>
              <a:prstGeom prst="rect">
                <a:avLst/>
              </a:prstGeom>
              <a:blipFill>
                <a:blip r:embed="rId2"/>
                <a:stretch>
                  <a:fillRect l="-893" b="-122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7657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FD363FD2-6BB3-43A1-903B-614612B5984C}"/>
                  </a:ext>
                </a:extLst>
              </p:cNvPr>
              <p:cNvSpPr txBox="1"/>
              <p:nvPr/>
            </p:nvSpPr>
            <p:spPr>
              <a:xfrm>
                <a:off x="1478833" y="1537873"/>
                <a:ext cx="9234333" cy="17572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5. </a:t>
                </a:r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跳水运动员自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10</m:t>
                    </m:r>
                    <m:r>
                      <m:rPr>
                        <m:sty m:val="p"/>
                      </m:rPr>
                      <a:rPr lang="en-US" altLang="zh-CN" sz="2400">
                        <a:latin typeface="Cambria Math" panose="02040503050406030204" pitchFamily="18" charset="0"/>
                      </a:rPr>
                      <m:t>m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跳台自由下落，入水后因受水的阻碍而减速，自水面向下取坐标轴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𝑂𝑦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，其加速度为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𝑘</m:t>
                    </m:r>
                    <m:sSubSup>
                      <m:sSub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  <m:sup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，其中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=0.4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。求运动员速度减为入水速度</a:t>
                </a: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1/10</m:t>
                    </m:r>
                  </m:oMath>
                </a14:m>
                <a:r>
                  <a:rPr lang="zh-CN" altLang="en-US" sz="2400" dirty="0">
                    <a:latin typeface="仿宋" panose="02010609060101010101" pitchFamily="49" charset="-122"/>
                    <a:ea typeface="仿宋" panose="02010609060101010101" pitchFamily="49" charset="-122"/>
                  </a:rPr>
                  <a:t>时的入水深度。</a:t>
                </a:r>
                <a:endParaRPr lang="en-US" altLang="zh-CN" sz="2400" dirty="0">
                  <a:latin typeface="仿宋" panose="02010609060101010101" pitchFamily="49" charset="-122"/>
                  <a:ea typeface="仿宋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FD363FD2-6BB3-43A1-903B-614612B598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833" y="1537873"/>
                <a:ext cx="9234333" cy="1757276"/>
              </a:xfrm>
              <a:prstGeom prst="rect">
                <a:avLst/>
              </a:prstGeom>
              <a:blipFill>
                <a:blip r:embed="rId2"/>
                <a:stretch>
                  <a:fillRect l="-1057" r="-991" b="-58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9806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654</Words>
  <Application>Microsoft Office PowerPoint</Application>
  <PresentationFormat>宽屏</PresentationFormat>
  <Paragraphs>45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仿宋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 飞</dc:creator>
  <cp:lastModifiedBy>叶 飞</cp:lastModifiedBy>
  <cp:revision>6</cp:revision>
  <dcterms:created xsi:type="dcterms:W3CDTF">2021-09-24T04:44:22Z</dcterms:created>
  <dcterms:modified xsi:type="dcterms:W3CDTF">2021-09-26T09:34:45Z</dcterms:modified>
</cp:coreProperties>
</file>

<file path=docProps/thumbnail.jpeg>
</file>